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  <p:sldMasterId id="2147483723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3" r:id="rId4"/>
    <p:sldId id="274" r:id="rId5"/>
    <p:sldId id="278" r:id="rId6"/>
    <p:sldId id="275" r:id="rId7"/>
    <p:sldId id="297" r:id="rId8"/>
    <p:sldId id="296" r:id="rId9"/>
    <p:sldId id="283" r:id="rId10"/>
    <p:sldId id="288" r:id="rId11"/>
    <p:sldId id="289" r:id="rId12"/>
    <p:sldId id="291" r:id="rId13"/>
    <p:sldId id="299" r:id="rId14"/>
    <p:sldId id="292" r:id="rId15"/>
    <p:sldId id="294" r:id="rId16"/>
    <p:sldId id="295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22421"/>
    <a:srgbClr val="2E3333"/>
    <a:srgbClr val="1A1A16"/>
    <a:srgbClr val="1A1A10"/>
    <a:srgbClr val="16151E"/>
    <a:srgbClr val="292511"/>
    <a:srgbClr val="FF5517"/>
    <a:srgbClr val="FF7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76481" autoAdjust="0"/>
  </p:normalViewPr>
  <p:slideViewPr>
    <p:cSldViewPr snapToGrid="0" snapToObjects="1">
      <p:cViewPr varScale="1">
        <p:scale>
          <a:sx n="88" d="100"/>
          <a:sy n="88" d="100"/>
        </p:scale>
        <p:origin x="22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32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70A94-535E-A242-8751-E65D819C19D3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42F98-C731-A94C-AA10-6D9C96A04D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25BBB-A885-FB47-A586-C46B257BEE92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4B2F-0019-C942-9AE2-8EB4A0794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45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58269" lvl="3"/>
            <a:endParaRPr lang="en-US" sz="15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507D9-AF6C-4EFB-9147-8DD663F35978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41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52475" lvl="3" indent="0">
              <a:buNone/>
            </a:pPr>
            <a:endParaRPr lang="en-US" sz="15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507D9-AF6C-4EFB-9147-8DD663F3597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29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for 2018  -   Starting this year Eunice Kennedy Shriver Day will move to 20 July 2017 and continue in 2019 and beyond on 20 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25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22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0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0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need to awaken the joyous rebellion at the core of our movement.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6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 smtClean="0">
              <a:solidFill>
                <a:srgbClr val="222222"/>
              </a:solidFill>
              <a:effectLst/>
              <a:latin typeface="Ubuntu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83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4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8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79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52475" lvl="3" indent="0">
              <a:buNone/>
            </a:pPr>
            <a:endParaRPr lang="en-US" sz="15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507D9-AF6C-4EFB-9147-8DD663F359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9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24 Teams (8</a:t>
            </a:r>
            <a:r>
              <a:rPr lang="en-US" sz="2400" b="0" baseline="0" dirty="0" smtClean="0">
                <a:solidFill>
                  <a:schemeClr val="bg1"/>
                </a:solidFill>
              </a:rPr>
              <a:t> Women’s, 16 Men’s)</a:t>
            </a:r>
            <a:endParaRPr lang="en-US" sz="2400" b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2 Divisions</a:t>
            </a:r>
            <a:r>
              <a:rPr lang="en-US" sz="2400" b="0" baseline="0" dirty="0" smtClean="0">
                <a:solidFill>
                  <a:schemeClr val="bg1"/>
                </a:solidFill>
              </a:rPr>
              <a:t> for Women, 2 Divisions for Men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Each</a:t>
            </a:r>
            <a:r>
              <a:rPr lang="en-US" sz="2400" b="0" baseline="0" dirty="0" smtClean="0">
                <a:solidFill>
                  <a:schemeClr val="bg1"/>
                </a:solidFill>
              </a:rPr>
              <a:t> team’s travel and kit supported by a Federation, Professional Club or other donor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baseline="0" dirty="0" smtClean="0">
                <a:solidFill>
                  <a:schemeClr val="bg1"/>
                </a:solidFill>
              </a:rPr>
              <a:t>Hosted by Chicago Fire MLS team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baseline="0" dirty="0" smtClean="0">
                <a:solidFill>
                  <a:schemeClr val="bg1"/>
                </a:solidFill>
              </a:rPr>
              <a:t>Seeking tie-in with International Champions Cup</a:t>
            </a:r>
          </a:p>
          <a:p>
            <a:pPr marL="752475" lvl="3" indent="0">
              <a:buNone/>
            </a:pPr>
            <a:endParaRPr lang="en-US" sz="15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507D9-AF6C-4EFB-9147-8DD663F359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95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150622"/>
            <a:ext cx="7773293" cy="1470049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703" y="2973325"/>
            <a:ext cx="6400354" cy="1752451"/>
          </a:xfrm>
        </p:spPr>
        <p:txBody>
          <a:bodyPr/>
          <a:lstStyle>
            <a:lvl1pPr marL="0" indent="0" algn="l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543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 smtClean="0">
                <a:solidFill>
                  <a:srgbClr val="2E3333"/>
                </a:solidFill>
              </a:rPr>
              <a:t> /  </a:t>
            </a:r>
            <a:r>
              <a:rPr lang="en-US" dirty="0" smtClean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  <a:endParaRPr lang="en-US" dirty="0">
              <a:solidFill>
                <a:srgbClr val="2E3333"/>
              </a:solidFill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8094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 smtClean="0">
                <a:solidFill>
                  <a:srgbClr val="2E3333"/>
                </a:solidFill>
              </a:rPr>
              <a:t> /  </a:t>
            </a:r>
            <a:r>
              <a:rPr lang="en-US" dirty="0" smtClean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24506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11" y="1741289"/>
            <a:ext cx="3902273" cy="4464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141" y="1741289"/>
            <a:ext cx="3902273" cy="4464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 smtClean="0">
                <a:solidFill>
                  <a:srgbClr val="2E3333"/>
                </a:solidFill>
              </a:rPr>
              <a:t> /  </a:t>
            </a:r>
            <a:r>
              <a:rPr lang="en-US" dirty="0" smtClean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  <a:endParaRPr lang="en-US" dirty="0">
              <a:solidFill>
                <a:srgbClr val="2E3333"/>
              </a:solidFill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8349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 smtClean="0">
                <a:solidFill>
                  <a:srgbClr val="2E3333"/>
                </a:solidFill>
              </a:rPr>
              <a:t> /  </a:t>
            </a:r>
            <a:r>
              <a:rPr lang="en-US" dirty="0" smtClean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  <a:endParaRPr lang="en-US" dirty="0">
              <a:solidFill>
                <a:srgbClr val="2E3333"/>
              </a:solidFill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1477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 smtClean="0">
                <a:solidFill>
                  <a:srgbClr val="2E3333"/>
                </a:solidFill>
              </a:rPr>
              <a:t> /  </a:t>
            </a:r>
            <a:r>
              <a:rPr lang="en-US" dirty="0" smtClean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  <a:endParaRPr lang="en-US" dirty="0">
              <a:solidFill>
                <a:srgbClr val="2E3333"/>
              </a:solidFill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2262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 smtClean="0">
                <a:solidFill>
                  <a:srgbClr val="2E3333"/>
                </a:solidFill>
              </a:rPr>
              <a:t> /  </a:t>
            </a:r>
            <a:r>
              <a:rPr lang="en-US" dirty="0" smtClean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  <a:endParaRPr lang="en-US" dirty="0">
              <a:solidFill>
                <a:srgbClr val="2E3333"/>
              </a:solidFill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5095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82651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1910081"/>
            <a:ext cx="5111130" cy="42156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910081"/>
            <a:ext cx="3008189" cy="4215684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 smtClean="0">
                <a:solidFill>
                  <a:srgbClr val="2E3333"/>
                </a:solidFill>
              </a:rPr>
              <a:t> /  </a:t>
            </a:r>
            <a:r>
              <a:rPr lang="en-US" dirty="0" smtClean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  <a:endParaRPr lang="en-US" dirty="0">
              <a:solidFill>
                <a:srgbClr val="2E3333"/>
              </a:solidFill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239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8F6C85-62F1-2E45-BAF4-9247EEFC73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917" y="221921"/>
            <a:ext cx="8791061" cy="643621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ga-IE" noProof="0" smtClean="0">
                <a:sym typeface="Ubuntu" charset="0"/>
              </a:rPr>
              <a:t>Drag picture to placeholder or click icon to add</a:t>
            </a:r>
            <a:endParaRPr lang="en-US" noProof="0" smtClean="0">
              <a:sym typeface="Ubuntu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43" y="5084341"/>
            <a:ext cx="6875132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743" y="5757637"/>
            <a:ext cx="6891759" cy="616450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2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95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2600179"/>
            <a:ext cx="7772176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1099991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879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11" y="2375297"/>
            <a:ext cx="3902273" cy="18573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141" y="2375297"/>
            <a:ext cx="3902273" cy="18573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125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2246177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885765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2267025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906613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407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092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/ </a:t>
            </a:r>
            <a:r>
              <a:rPr lang="en-US" b="1" smtClean="0">
                <a:latin typeface="Helvetica Neue"/>
                <a:cs typeface="Helvetica Neue"/>
              </a:rPr>
              <a:t>storyful.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43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25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ga-IE" noProof="0" smtClean="0">
                <a:sym typeface="Ubuntu Light" charset="0"/>
              </a:rPr>
              <a:t>Drag picture to placeholder or click icon to add</a:t>
            </a:r>
            <a:endParaRPr lang="en-US" noProof="0" smtClean="0">
              <a:sym typeface="Ubuntu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103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2374900"/>
            <a:ext cx="79121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smtClean="0">
                <a:sym typeface="Ubuntu Light" charset="0"/>
              </a:rPr>
              <a:t>Click to edit Master text styles</a:t>
            </a:r>
          </a:p>
          <a:p>
            <a:pPr lvl="1"/>
            <a:r>
              <a:rPr lang="ga-IE" smtClean="0">
                <a:sym typeface="Ubuntu Light" charset="0"/>
              </a:rPr>
              <a:t>Second level</a:t>
            </a:r>
          </a:p>
          <a:p>
            <a:pPr lvl="2"/>
            <a:r>
              <a:rPr lang="ga-IE" smtClean="0">
                <a:sym typeface="Ubuntu Light" charset="0"/>
              </a:rPr>
              <a:t>Third level</a:t>
            </a:r>
          </a:p>
          <a:p>
            <a:pPr lvl="3"/>
            <a:r>
              <a:rPr lang="ga-IE" smtClean="0">
                <a:sym typeface="Ubuntu Light" charset="0"/>
              </a:rPr>
              <a:t>Fourth level</a:t>
            </a:r>
          </a:p>
          <a:p>
            <a:pPr lvl="4"/>
            <a:r>
              <a:rPr lang="ga-IE" smtClean="0">
                <a:sym typeface="Ubuntu Light" charset="0"/>
              </a:rPr>
              <a:t>Fifth level</a:t>
            </a:r>
            <a:endParaRPr lang="en-US" dirty="0">
              <a:sym typeface="Ubuntu Light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482600"/>
            <a:ext cx="79025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smtClean="0">
                <a:sym typeface="Ubuntu Light" charset="0"/>
              </a:rPr>
              <a:t>Click to edit Master title style</a:t>
            </a:r>
            <a:endParaRPr lang="en-US" dirty="0">
              <a:sym typeface="Ubuntu Light" charset="0"/>
            </a:endParaRPr>
          </a:p>
        </p:txBody>
      </p:sp>
      <p:sp>
        <p:nvSpPr>
          <p:cNvPr id="102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37" y="6446156"/>
            <a:ext cx="3630637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 spc="20">
                <a:solidFill>
                  <a:schemeClr val="tx1"/>
                </a:solidFill>
                <a:latin typeface="Ubuntu" charset="0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>
              <a:latin typeface="Ubuntu"/>
              <a:cs typeface="Ubuntu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900" spc="-100">
          <a:solidFill>
            <a:srgbClr val="FFFFFF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239713" indent="-23971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1pPr>
      <a:lvl2pPr marL="522288" indent="-20002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2pPr>
      <a:lvl3pPr marL="803275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3pPr>
      <a:lvl4pPr marL="1123950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4pPr>
      <a:lvl5pPr marL="1446213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5pPr>
      <a:lvl6pPr marL="32145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6pPr>
      <a:lvl7pPr marL="64291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7pPr>
      <a:lvl8pPr marL="96437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8pPr>
      <a:lvl9pPr marL="128582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741488"/>
            <a:ext cx="79121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smtClean="0">
                <a:sym typeface="Ubuntu" charset="0"/>
              </a:rPr>
              <a:t>Click to edit Master text styles</a:t>
            </a:r>
          </a:p>
          <a:p>
            <a:pPr lvl="1"/>
            <a:r>
              <a:rPr lang="ga-IE" smtClean="0">
                <a:sym typeface="Ubuntu" charset="0"/>
              </a:rPr>
              <a:t>Second level</a:t>
            </a:r>
          </a:p>
          <a:p>
            <a:pPr lvl="2"/>
            <a:r>
              <a:rPr lang="ga-IE" smtClean="0">
                <a:sym typeface="Ubuntu" charset="0"/>
              </a:rPr>
              <a:t>Third level</a:t>
            </a:r>
          </a:p>
          <a:p>
            <a:pPr lvl="3"/>
            <a:r>
              <a:rPr lang="ga-IE" smtClean="0">
                <a:sym typeface="Ubuntu" charset="0"/>
              </a:rPr>
              <a:t>Fourth level</a:t>
            </a:r>
          </a:p>
          <a:p>
            <a:pPr lvl="4"/>
            <a:r>
              <a:rPr lang="ga-IE" smtClean="0">
                <a:sym typeface="Ubuntu" charset="0"/>
              </a:rPr>
              <a:t>Fifth level</a:t>
            </a:r>
            <a:endParaRPr lang="en-US" dirty="0">
              <a:sym typeface="Ubuntu Ligh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366713"/>
            <a:ext cx="7051823" cy="10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smtClean="0">
                <a:sym typeface="Ubuntu Light" charset="0"/>
              </a:rPr>
              <a:t>Click to edit Master title style</a:t>
            </a:r>
            <a:endParaRPr lang="en-US" dirty="0">
              <a:sym typeface="Ubuntu Light" charset="0"/>
            </a:endParaRPr>
          </a:p>
        </p:txBody>
      </p:sp>
      <p:sp>
        <p:nvSpPr>
          <p:cNvPr id="205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38" y="6470814"/>
            <a:ext cx="3498781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solidFill>
                  <a:schemeClr val="tx1"/>
                </a:solidFill>
                <a:latin typeface="Ubuntu" charset="0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 smtClean="0">
                <a:solidFill>
                  <a:srgbClr val="2E3333"/>
                </a:solidFill>
              </a:rPr>
              <a:t> /  </a:t>
            </a:r>
            <a:r>
              <a:rPr lang="en-US" dirty="0" smtClean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  <a:endParaRPr lang="en-US" dirty="0">
              <a:solidFill>
                <a:srgbClr val="2E3333"/>
              </a:solidFill>
              <a:latin typeface="Ubuntu"/>
              <a:cs typeface="Ubuntu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600" spc="-100">
          <a:solidFill>
            <a:schemeClr val="tx1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239713" indent="-239713" algn="l" rtl="0" eaLnBrk="1" fontAlgn="base" hangingPunct="1">
        <a:lnSpc>
          <a:spcPct val="110000"/>
        </a:lnSpc>
        <a:spcBef>
          <a:spcPts val="85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Ubuntu" charset="0"/>
        </a:defRPr>
      </a:lvl1pPr>
      <a:lvl2pPr marL="284163" indent="-284163" algn="l" rtl="0" eaLnBrk="1" fontAlgn="base" hangingPunct="1">
        <a:lnSpc>
          <a:spcPct val="110000"/>
        </a:lnSpc>
        <a:spcBef>
          <a:spcPts val="85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25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2pPr>
      <a:lvl3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3pPr>
      <a:lvl4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4pPr>
      <a:lvl5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5pPr>
      <a:lvl6pPr marL="857220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1178677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1500134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1821591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Special Olympics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Anniversary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354" y="3170863"/>
            <a:ext cx="5543510" cy="169694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April 11,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</a:t>
            </a:fld>
            <a:endParaRPr lang="en-US" dirty="0">
              <a:latin typeface="Ubuntu"/>
              <a:cs typeface="Ubuntu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817" t="17625" r="75044" b="60290"/>
          <a:stretch/>
        </p:blipFill>
        <p:spPr>
          <a:xfrm>
            <a:off x="214924" y="5351269"/>
            <a:ext cx="1347870" cy="13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toyota park chicago image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1" t="21598" r="7192" b="16827"/>
          <a:stretch/>
        </p:blipFill>
        <p:spPr bwMode="auto">
          <a:xfrm>
            <a:off x="282634" y="266005"/>
            <a:ext cx="8562108" cy="6384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86309"/>
              </p:ext>
            </p:extLst>
          </p:nvPr>
        </p:nvGraphicFramePr>
        <p:xfrm>
          <a:off x="5540737" y="1400942"/>
          <a:ext cx="2367962" cy="1950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5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48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</a:t>
                      </a:r>
                      <a:b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Divisioning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Stages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8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18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Stages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8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</a:t>
                      </a:r>
                      <a:b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Stages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</a:t>
                      </a:r>
                      <a:b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Semi-Finals</a:t>
                      </a:r>
                    </a:p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Finals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62501" y="591750"/>
            <a:ext cx="59562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-1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Ubuntu Light" pitchFamily="34" charset="0"/>
              </a:rPr>
              <a:t>Special Olympics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-1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Ubuntu Light" pitchFamily="34" charset="0"/>
              </a:rPr>
              <a:t>Unified Football Cup</a:t>
            </a:r>
            <a:endParaRPr lang="en-US" sz="3200" b="1" spc="-1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Ubuntu Light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40737" y="3359914"/>
            <a:ext cx="2367962" cy="239568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5706" y="3403593"/>
            <a:ext cx="2278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Teams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Divisions for men, 2 Divisions for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professional teams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Champions Cup Tie-In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3184" r="27106" b="2488"/>
          <a:stretch/>
        </p:blipFill>
        <p:spPr>
          <a:xfrm>
            <a:off x="177420" y="218364"/>
            <a:ext cx="8707273" cy="64690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8770" y="482285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200" b="1" spc="-100" dirty="0" smtClean="0">
                <a:solidFill>
                  <a:schemeClr val="bg1"/>
                </a:solidFill>
                <a:latin typeface="Ubuntu Light"/>
                <a:ea typeface="+mj-ea"/>
                <a:cs typeface="+mj-cs"/>
                <a:sym typeface="Ubuntu Light" pitchFamily="34" charset="0"/>
              </a:rPr>
              <a:t>Eternal Flame of Hope &amp; LETR Torch Run</a:t>
            </a:r>
            <a:endParaRPr lang="en-US" sz="3200" b="1" spc="-100" dirty="0">
              <a:solidFill>
                <a:schemeClr val="bg1"/>
              </a:solidFill>
              <a:latin typeface="Ubuntu Light"/>
              <a:ea typeface="+mj-ea"/>
              <a:cs typeface="+mj-cs"/>
              <a:sym typeface="Ubuntu Light" pitchFamily="34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7666505">
            <a:off x="6909977" y="3640054"/>
            <a:ext cx="864096" cy="2160240"/>
          </a:xfrm>
          <a:prstGeom prst="downArrow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3567" y="1862051"/>
            <a:ext cx="2975957" cy="2892829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292" y="2158322"/>
            <a:ext cx="26185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of Special Olympics spirit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legacy of the 50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celebrations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profile location and sculptor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 ceremony and Torch Run</a:t>
            </a:r>
          </a:p>
        </p:txBody>
      </p:sp>
    </p:spTree>
    <p:extLst>
      <p:ext uri="{BB962C8B-B14F-4D97-AF65-F5344CB8AC3E}">
        <p14:creationId xmlns:p14="http://schemas.microsoft.com/office/powerpoint/2010/main" val="39929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ecial olympics conce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8" b="8139"/>
          <a:stretch/>
        </p:blipFill>
        <p:spPr bwMode="auto">
          <a:xfrm>
            <a:off x="179040" y="123717"/>
            <a:ext cx="8748829" cy="650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0528" y="834856"/>
            <a:ext cx="3043449" cy="3430723"/>
          </a:xfrm>
          <a:prstGeom prst="rect">
            <a:avLst/>
          </a:prstGeom>
          <a:solidFill>
            <a:srgbClr val="F5EB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arallelogram 7"/>
          <p:cNvSpPr/>
          <p:nvPr/>
        </p:nvSpPr>
        <p:spPr>
          <a:xfrm rot="10800000">
            <a:off x="-425358" y="641375"/>
            <a:ext cx="4306758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noFill/>
          </a:ln>
          <a:effectLst>
            <a:outerShdw blurRad="50800" dist="50800" dir="70200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arallelogram 8"/>
          <p:cNvSpPr/>
          <p:nvPr/>
        </p:nvSpPr>
        <p:spPr>
          <a:xfrm rot="10800000">
            <a:off x="-135468" y="809865"/>
            <a:ext cx="3855015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861" y="2595941"/>
            <a:ext cx="28981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300" dirty="0"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309" y="2511253"/>
            <a:ext cx="27924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A-level celebrities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Raise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Reach a global audience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528" y="834856"/>
            <a:ext cx="3421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-10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Ubuntu Light" pitchFamily="34" charset="0"/>
              </a:rPr>
              <a:t>Signature 50</a:t>
            </a:r>
            <a:r>
              <a:rPr lang="en-US" sz="3200" b="1" spc="-1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Ubuntu Light" pitchFamily="34" charset="0"/>
              </a:rPr>
              <a:t>th</a:t>
            </a:r>
            <a:r>
              <a:rPr lang="en-US" sz="3200" b="1" spc="-10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Ubuntu Light" pitchFamily="34" charset="0"/>
              </a:rPr>
              <a:t> Anniversary Concert</a:t>
            </a:r>
            <a:endParaRPr lang="en-US" sz="3200" b="1" spc="-100" dirty="0">
              <a:solidFill>
                <a:schemeClr val="bg1"/>
              </a:solidFill>
              <a:latin typeface="+mj-lt"/>
              <a:ea typeface="+mj-ea"/>
              <a:cs typeface="+mj-cs"/>
              <a:sym typeface="Ubuntu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3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3"/>
          <a:stretch/>
        </p:blipFill>
        <p:spPr>
          <a:xfrm>
            <a:off x="179512" y="238018"/>
            <a:ext cx="8635304" cy="64169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0BAD-0AF2-4805-B749-E0251A828A3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r>
              <a:rPr lang="en-US" altLang="en-US" smtClean="0">
                <a:solidFill>
                  <a:srgbClr val="2E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Special Olympics</a:t>
            </a:r>
            <a:endParaRPr lang="en-US" altLang="en-US" dirty="0">
              <a:solidFill>
                <a:srgbClr val="2E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081" y="1390620"/>
            <a:ext cx="3043449" cy="3520047"/>
          </a:xfrm>
          <a:prstGeom prst="rect">
            <a:avLst/>
          </a:prstGeom>
          <a:solidFill>
            <a:srgbClr val="F5EB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arallelogram 9"/>
          <p:cNvSpPr/>
          <p:nvPr/>
        </p:nvSpPr>
        <p:spPr>
          <a:xfrm rot="10800000">
            <a:off x="-268942" y="1243393"/>
            <a:ext cx="4306758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noFill/>
          </a:ln>
          <a:effectLst>
            <a:outerShdw blurRad="50800" dist="50800" dir="70200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rallelogram 10"/>
          <p:cNvSpPr/>
          <p:nvPr/>
        </p:nvSpPr>
        <p:spPr>
          <a:xfrm rot="10800000">
            <a:off x="-200704" y="1411884"/>
            <a:ext cx="4076668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765" y="3197278"/>
            <a:ext cx="289813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Honor the past at Soldier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Look to the future – Play Unified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Engage with Athletes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from 1968 and present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Raise awareness and educate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1230" y="1796379"/>
            <a:ext cx="2843538" cy="125367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89000"/>
              </a:lnSpc>
              <a:spcBef>
                <a:spcPct val="0"/>
              </a:spcBef>
              <a:buNone/>
              <a:defRPr sz="4000" b="1" baseline="0">
                <a:solidFill>
                  <a:srgbClr val="636359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Global Day of Inclusion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(July 21, 2018)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0" y="0"/>
            <a:ext cx="9144000" cy="751840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576454" y="163085"/>
            <a:ext cx="2347485" cy="124111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99" y="-133017"/>
            <a:ext cx="7051823" cy="1046064"/>
          </a:xfrm>
        </p:spPr>
        <p:txBody>
          <a:bodyPr/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97230" y="6470814"/>
            <a:ext cx="3498781" cy="187325"/>
          </a:xfrm>
        </p:spPr>
        <p:txBody>
          <a:bodyPr/>
          <a:lstStyle/>
          <a:p>
            <a:fld id="{F4B88F72-1EA4-FE40-A5CA-BD0111E6622B}" type="slidenum">
              <a:rPr lang="en-US"/>
              <a:pPr/>
              <a:t>14</a:t>
            </a:fld>
            <a:r>
              <a:rPr lang="en-US" dirty="0"/>
              <a:t> /  </a:t>
            </a:r>
            <a:r>
              <a:rPr lang="en-US" dirty="0">
                <a:latin typeface="Ubuntu"/>
                <a:cs typeface="Ubuntu"/>
              </a:rPr>
              <a:t>Special </a:t>
            </a:r>
            <a:r>
              <a:rPr lang="en-US" dirty="0" smtClean="0">
                <a:latin typeface="Ubuntu"/>
                <a:cs typeface="Ubuntu"/>
              </a:rPr>
              <a:t>Olympics</a:t>
            </a:r>
            <a:endParaRPr lang="en-US" dirty="0">
              <a:latin typeface="Ubuntu"/>
              <a:cs typeface="Ubuntu"/>
            </a:endParaRPr>
          </a:p>
        </p:txBody>
      </p:sp>
      <p:sp>
        <p:nvSpPr>
          <p:cNvPr id="41" name="Shape 67"/>
          <p:cNvSpPr/>
          <p:nvPr/>
        </p:nvSpPr>
        <p:spPr>
          <a:xfrm>
            <a:off x="508417" y="4657446"/>
            <a:ext cx="226364" cy="230504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42" name="Shape 67"/>
          <p:cNvSpPr/>
          <p:nvPr/>
        </p:nvSpPr>
        <p:spPr>
          <a:xfrm>
            <a:off x="1124116" y="4651294"/>
            <a:ext cx="226364" cy="230504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45" name="Shape 67"/>
          <p:cNvSpPr/>
          <p:nvPr/>
        </p:nvSpPr>
        <p:spPr>
          <a:xfrm>
            <a:off x="1761709" y="4645570"/>
            <a:ext cx="226364" cy="230504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48" name="Shape 67"/>
          <p:cNvSpPr/>
          <p:nvPr/>
        </p:nvSpPr>
        <p:spPr>
          <a:xfrm>
            <a:off x="8810757" y="4707321"/>
            <a:ext cx="226364" cy="230504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-23956" y="5996328"/>
            <a:ext cx="9061077" cy="301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354633" y="6374361"/>
            <a:ext cx="769483" cy="296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Shape 67"/>
          <p:cNvSpPr/>
          <p:nvPr/>
        </p:nvSpPr>
        <p:spPr>
          <a:xfrm>
            <a:off x="1431824" y="6327197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73" name="Shape 67"/>
          <p:cNvSpPr/>
          <p:nvPr/>
        </p:nvSpPr>
        <p:spPr>
          <a:xfrm>
            <a:off x="1887430" y="6335907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75" name="Shape 67"/>
          <p:cNvSpPr/>
          <p:nvPr/>
        </p:nvSpPr>
        <p:spPr>
          <a:xfrm>
            <a:off x="3895667" y="6327197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76" name="Shape 67"/>
          <p:cNvSpPr/>
          <p:nvPr/>
        </p:nvSpPr>
        <p:spPr>
          <a:xfrm>
            <a:off x="5901911" y="6313019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78" name="Shape 67"/>
          <p:cNvSpPr/>
          <p:nvPr/>
        </p:nvSpPr>
        <p:spPr>
          <a:xfrm>
            <a:off x="6576454" y="6312084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79" name="Shape 67"/>
          <p:cNvSpPr/>
          <p:nvPr/>
        </p:nvSpPr>
        <p:spPr>
          <a:xfrm>
            <a:off x="6881672" y="6318623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80" name="Shape 67"/>
          <p:cNvSpPr/>
          <p:nvPr/>
        </p:nvSpPr>
        <p:spPr>
          <a:xfrm>
            <a:off x="7492213" y="6331938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82" name="Shape 67"/>
          <p:cNvSpPr/>
          <p:nvPr/>
        </p:nvSpPr>
        <p:spPr>
          <a:xfrm>
            <a:off x="7985332" y="6326711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83" name="Shape 67"/>
          <p:cNvSpPr/>
          <p:nvPr/>
        </p:nvSpPr>
        <p:spPr>
          <a:xfrm>
            <a:off x="8399319" y="6361959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 bwMode="auto">
          <a:xfrm>
            <a:off x="2790650" y="-136022"/>
            <a:ext cx="7051823" cy="10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600" spc="-100">
                <a:solidFill>
                  <a:schemeClr val="tx1"/>
                </a:solidFill>
                <a:latin typeface="+mj-lt"/>
                <a:ea typeface="+mj-ea"/>
                <a:cs typeface="+mj-cs"/>
                <a:sym typeface="Ubuntu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9pPr>
          </a:lstStyle>
          <a:p>
            <a:pPr defTabSz="914400"/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4772769" y="-136858"/>
            <a:ext cx="7051823" cy="10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600" spc="-100">
                <a:solidFill>
                  <a:schemeClr val="tx1"/>
                </a:solidFill>
                <a:latin typeface="+mj-lt"/>
                <a:ea typeface="+mj-ea"/>
                <a:cs typeface="+mj-cs"/>
                <a:sym typeface="Ubuntu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9pPr>
          </a:lstStyle>
          <a:p>
            <a:pPr defTabSz="914400"/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 bwMode="auto">
          <a:xfrm>
            <a:off x="7632316" y="-122688"/>
            <a:ext cx="7051823" cy="10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600" spc="-100">
                <a:solidFill>
                  <a:schemeClr val="tx1"/>
                </a:solidFill>
                <a:latin typeface="+mj-lt"/>
                <a:ea typeface="+mj-ea"/>
                <a:cs typeface="+mj-cs"/>
                <a:sym typeface="Ubuntu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9pPr>
          </a:lstStyle>
          <a:p>
            <a:pPr defTabSz="914400"/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49085" y="615027"/>
            <a:ext cx="1656384" cy="423491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Quiet Phase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2144667" y="628780"/>
            <a:ext cx="2532108" cy="425911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Launch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4773409" y="604927"/>
            <a:ext cx="3808107" cy="437808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Sustain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15710" y="1147431"/>
            <a:ext cx="261395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Campaign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Webpage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Davos World Economic Forum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Jan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Countdown to the 50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(Int’l Monthly Give-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Aways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Golden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Globes Campaign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Wearable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Launch (Int’l Low Level Entry Point)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MENA Games (Pre-Games)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Guinness Book of World Records Digital Activation (Int’l)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“It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Takes 3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Minutes” Pledge: Inclusion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“Pledge” Corporate and Digital Activation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Int’l)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Major Donor Experience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SOAfrica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Level Donor Cultivation (Digital – 360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Past and Future Digital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USA Games and Digital Activation Seattle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July-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Chicago 50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Events and Digital Activation</a:t>
            </a:r>
          </a:p>
          <a:p>
            <a:pPr lvl="0"/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Aug-Sept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Acquisition(Int’l)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public to take the “What Are Your Chances Challenge” online 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Sept-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Major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Donor Experience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(Location TBD)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Nov- 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Level Donor Ask 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Int’l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Digital – 360 Experience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and AVSC Anniversary Celebrations</a:t>
            </a:r>
            <a:endParaRPr lang="en-US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2769" y="1187342"/>
            <a:ext cx="1687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-2018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Digital Recap Campaigns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Games Digital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en-US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Abu Dhabi World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Games</a:t>
            </a: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May-Jun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 Major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Donor Experience (Location TBD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July-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Hyannis Port Engagement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July-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of Next 50 Years Digital Campaign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7104" y="1180415"/>
            <a:ext cx="179096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Ongoing </a:t>
            </a:r>
            <a:b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Donor and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Corporate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Solicitation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mr-I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Sales Packet Arrive at Regional Offices</a:t>
            </a:r>
          </a:p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sz="13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Share marketing campaign and begin training</a:t>
            </a: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Jul–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Celebrate Champions Month (US Corp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Pilot, Digital Tie-in)</a:t>
            </a:r>
          </a:p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Jul </a:t>
            </a:r>
            <a:r>
              <a:rPr lang="mr-IN" sz="13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move  Eunice Kennedy Shriver Day to 20 July </a:t>
            </a:r>
          </a:p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Jul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sz="13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Announce 50</a:t>
            </a:r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Plans publically 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Jul-Sep -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Digital Donor Acquisition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Campaigns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Nov-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Mid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Level Donor Cultivation (Int’l Digital – 360 Experience)</a:t>
            </a:r>
            <a:endParaRPr lang="en-US" sz="13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 bwMode="auto">
          <a:xfrm>
            <a:off x="6265781" y="-135734"/>
            <a:ext cx="1111331" cy="10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600" spc="-100">
                <a:solidFill>
                  <a:schemeClr val="tx1"/>
                </a:solidFill>
                <a:latin typeface="+mj-lt"/>
                <a:ea typeface="+mj-ea"/>
                <a:cs typeface="+mj-cs"/>
                <a:sym typeface="Ubuntu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9pPr>
          </a:lstStyle>
          <a:p>
            <a:pPr defTabSz="914400"/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33850" y="1215708"/>
            <a:ext cx="155013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Q1-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World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Winter Games</a:t>
            </a: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Dec-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Campaign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End Celebration (Location TBD)</a:t>
            </a:r>
            <a:endParaRPr lang="en-US" sz="13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84" y="554308"/>
            <a:ext cx="7051823" cy="104606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ea typeface="Ubuntu Medium" charset="0"/>
                <a:cs typeface="Arial" panose="020B0604020202020204" pitchFamily="34" charset="0"/>
              </a:rPr>
              <a:t>2017: Program </a:t>
            </a:r>
            <a:r>
              <a:rPr lang="en-US" dirty="0">
                <a:latin typeface="Arial" panose="020B0604020202020204" pitchFamily="34" charset="0"/>
                <a:ea typeface="Ubuntu Medium" charset="0"/>
                <a:cs typeface="Arial" panose="020B0604020202020204" pitchFamily="34" charset="0"/>
              </a:rPr>
              <a:t>Call to </a:t>
            </a:r>
            <a:r>
              <a:rPr lang="en-US" dirty="0" smtClean="0">
                <a:latin typeface="Arial" panose="020B0604020202020204" pitchFamily="34" charset="0"/>
                <a:ea typeface="Ubuntu Medium" charset="0"/>
                <a:cs typeface="Arial" panose="020B0604020202020204" pitchFamily="34" charset="0"/>
              </a:rPr>
              <a:t>Action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684" y="1656576"/>
            <a:ext cx="85755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lvl="4">
              <a:lnSpc>
                <a:spcPct val="150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1</a:t>
            </a:r>
            <a:r>
              <a:rPr lang="en-GB" sz="1200" b="1" dirty="0" smtClean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. </a:t>
            </a:r>
            <a:r>
              <a:rPr lang="en-GB" sz="1400" b="1" dirty="0" smtClean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Call</a:t>
            </a:r>
            <a:r>
              <a:rPr lang="en-GB" sz="1400" b="1" dirty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, e-mail, or text </a:t>
            </a:r>
            <a:r>
              <a:rPr lang="en-US" sz="1400" dirty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when you have stories, pictures, videos or </a:t>
            </a:r>
            <a:r>
              <a:rPr lang="en-US" sz="1400" dirty="0" smtClean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opportunities</a:t>
            </a:r>
            <a:endParaRPr lang="en-US" sz="1400" dirty="0">
              <a:latin typeface="Arial" panose="020B0604020202020204" pitchFamily="34" charset="0"/>
              <a:ea typeface="Avenir Next Medium" charset="0"/>
              <a:cs typeface="Arial" panose="020B0604020202020204" pitchFamily="34" charset="0"/>
            </a:endParaRPr>
          </a:p>
          <a:p>
            <a:pPr marL="295275" lvl="4">
              <a:lnSpc>
                <a:spcPct val="150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2. Engage </a:t>
            </a:r>
            <a:r>
              <a:rPr lang="en-GB" sz="1400" dirty="0" smtClean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yo</a:t>
            </a:r>
            <a:r>
              <a:rPr lang="en-GB" sz="1400" dirty="0" smtClean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ur </a:t>
            </a:r>
            <a:r>
              <a:rPr lang="en-GB" sz="1400" dirty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regional </a:t>
            </a:r>
            <a:r>
              <a:rPr lang="en-GB" sz="1400" dirty="0" smtClean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presidents or managing directors for any </a:t>
            </a:r>
            <a:r>
              <a:rPr lang="en-GB" sz="1400" dirty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special events or </a:t>
            </a:r>
            <a:r>
              <a:rPr lang="en-GB" sz="1400" dirty="0" smtClean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initiatives</a:t>
            </a:r>
            <a:endParaRPr lang="en-GB" sz="1400" dirty="0">
              <a:latin typeface="Arial" panose="020B0604020202020204" pitchFamily="34" charset="0"/>
              <a:ea typeface="Avenir Next Medium" charset="0"/>
              <a:cs typeface="Arial" panose="020B0604020202020204" pitchFamily="34" charset="0"/>
            </a:endParaRPr>
          </a:p>
          <a:p>
            <a:pPr marL="295275" lvl="4">
              <a:lnSpc>
                <a:spcPct val="150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3. Think </a:t>
            </a:r>
            <a:r>
              <a:rPr lang="en-GB" sz="1400" b="1" dirty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big </a:t>
            </a:r>
            <a:r>
              <a:rPr lang="en-GB" sz="1400" dirty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w</a:t>
            </a:r>
            <a:r>
              <a:rPr lang="en-GB" sz="1400" dirty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hen it comes to potential regional and/or global partners, donors  &amp; </a:t>
            </a:r>
            <a:r>
              <a:rPr lang="en-GB" sz="1400" dirty="0" smtClean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foundations </a:t>
            </a:r>
          </a:p>
          <a:p>
            <a:pPr marL="295275" lvl="2">
              <a:lnSpc>
                <a:spcPct val="15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Share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board of directors</a:t>
            </a:r>
          </a:p>
          <a:p>
            <a:pPr marL="295275" lvl="4">
              <a:lnSpc>
                <a:spcPct val="150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5.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 with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SOI to raise $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100M</a:t>
            </a:r>
          </a:p>
          <a:p>
            <a:pPr marL="914400" lvl="4" indent="-285750"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Review digital and hard copy campaign packages                               </a:t>
            </a:r>
            <a:endParaRPr lang="en-US" sz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285750"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Identify 1-2 potential international or regional corporate partners within your </a:t>
            </a:r>
            <a:r>
              <a:rPr lang="en-US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</a:p>
          <a:p>
            <a:pPr marL="914400" lvl="4" indent="-285750"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Use the digital toolkit to execute digital giving month initiative (</a:t>
            </a:r>
            <a:r>
              <a:rPr lang="en-US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US)</a:t>
            </a:r>
          </a:p>
          <a:p>
            <a:pPr marL="914400" lvl="4" indent="-285750"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Aug-Sep:</a:t>
            </a:r>
            <a:r>
              <a:rPr 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Digital Acquisition – Ask public to take the “What Are Your Chances Challenge” online (International</a:t>
            </a:r>
            <a:r>
              <a:rPr lang="en-US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 smtClean="0">
              <a:latin typeface="Arial" panose="020B0604020202020204" pitchFamily="34" charset="0"/>
              <a:ea typeface="Avenir Next Heavy" charset="0"/>
              <a:cs typeface="Arial" panose="020B0604020202020204" pitchFamily="34" charset="0"/>
            </a:endParaRPr>
          </a:p>
          <a:p>
            <a:pPr marL="295275" lvl="4">
              <a:lnSpc>
                <a:spcPct val="150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6.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Partner with SOI to engage 100M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pPr marL="914400" lvl="4" indent="-282575"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Use current Special Olympics hashtags: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PlayUnified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SpecialOlympics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ChangeTheGame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UnifiedGeneration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InclusiveHealth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LETRforSO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Rword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282575"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tuned for marketing assets and language coming in July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95275" lvl="4">
              <a:lnSpc>
                <a:spcPct val="150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Partner with SOI to celebrate the 50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anniversary</a:t>
            </a:r>
          </a:p>
          <a:p>
            <a:pPr marL="914400" lvl="4" indent="-282575">
              <a:lnSpc>
                <a:spcPct val="1500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   Celebrate “Global Day of Inclusion” by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conducting a unified event on July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21,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282575">
              <a:lnSpc>
                <a:spcPct val="150000"/>
              </a:lnSpc>
              <a:tabLst>
                <a:tab pos="971550" algn="l"/>
              </a:tabLs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    Consider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sending a representative to be part of the celebrations in Chicago</a:t>
            </a:r>
          </a:p>
          <a:p>
            <a:pPr marL="295275" lvl="2"/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lvl="2"/>
            <a:r>
              <a:rPr lang="en-US" sz="1200" dirty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	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4037" y="2120330"/>
            <a:ext cx="7902575" cy="119538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16</a:t>
            </a:fld>
            <a:endParaRPr lang="en-US" dirty="0">
              <a:latin typeface="Ubuntu"/>
              <a:cs typeface="Ubuntu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817" t="17625" r="75044" b="60290"/>
          <a:stretch/>
        </p:blipFill>
        <p:spPr>
          <a:xfrm>
            <a:off x="214924" y="5351269"/>
            <a:ext cx="1347870" cy="13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73" y="260856"/>
            <a:ext cx="8048157" cy="1046064"/>
          </a:xfrm>
        </p:spPr>
        <p:txBody>
          <a:bodyPr/>
          <a:lstStyle/>
          <a:p>
            <a:pPr>
              <a:tabLst>
                <a:tab pos="2273300" algn="l"/>
              </a:tabLst>
            </a:pPr>
            <a:r>
              <a:rPr lang="en-US" sz="2800" b="1" dirty="0"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We have the perfect pivot point </a:t>
            </a:r>
            <a:br>
              <a:rPr lang="en-US" sz="2800" b="1" dirty="0"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to reframe our movement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 Special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Olympics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09473" y="3140963"/>
            <a:ext cx="2287314" cy="2224051"/>
          </a:xfrm>
          <a:prstGeom prst="ellipse">
            <a:avLst/>
          </a:prstGeom>
          <a:solidFill>
            <a:schemeClr val="bg1"/>
          </a:solidFill>
          <a:ln w="76200">
            <a:solidFill>
              <a:srgbClr val="D5C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4773" y="3247840"/>
            <a:ext cx="2822767" cy="2086700"/>
          </a:xfrm>
          <a:prstGeom prst="roundRect">
            <a:avLst>
              <a:gd name="adj" fmla="val 341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81264" y="3947354"/>
            <a:ext cx="2645121" cy="902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Training &amp; competition for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people with intellectual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disabilities.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7009" y="2939970"/>
            <a:ext cx="2081234" cy="604675"/>
          </a:xfrm>
          <a:prstGeom prst="roundRect">
            <a:avLst>
              <a:gd name="adj" fmla="val 7309"/>
            </a:avLst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1968-2017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68933" y="3393246"/>
            <a:ext cx="1768395" cy="1719484"/>
          </a:xfrm>
          <a:prstGeom prst="ellipse">
            <a:avLst/>
          </a:prstGeom>
          <a:solidFill>
            <a:srgbClr val="D5C16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2085" y="3668213"/>
            <a:ext cx="242209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2733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SPECIAL</a:t>
            </a:r>
            <a:b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OLYMPICS</a:t>
            </a:r>
          </a:p>
          <a:p>
            <a:pPr algn="ctr">
              <a:tabLst>
                <a:tab pos="2273300" algn="l"/>
              </a:tabLst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50</a:t>
            </a:r>
            <a:r>
              <a:rPr lang="en-US" sz="28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th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  <a:p>
            <a:pPr algn="ctr">
              <a:tabLst>
                <a:tab pos="22733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ANNIVERSARY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06525" y="3247840"/>
            <a:ext cx="2822767" cy="2086700"/>
          </a:xfrm>
          <a:prstGeom prst="roundRect">
            <a:avLst>
              <a:gd name="adj" fmla="val 34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14122" y="3600336"/>
            <a:ext cx="2973045" cy="90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A transformative movement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driven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by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people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with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intellectual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disabilities, to spread joy, courage, and friendship with the world.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838761" y="2939970"/>
            <a:ext cx="2081234" cy="604675"/>
          </a:xfrm>
          <a:prstGeom prst="roundRect">
            <a:avLst>
              <a:gd name="adj" fmla="val 730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&amp; Beyond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F6C85-62F1-2E45-BAF4-9247EEFC730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picture paints a thousand words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and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to create strong compelling slide like this. Don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t’t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forget to caption where possible. For best effect crop the image to fill the placeholder.</a:t>
            </a:r>
          </a:p>
        </p:txBody>
      </p:sp>
      <p:pic>
        <p:nvPicPr>
          <p:cNvPr id="13" name="Picture 4" descr="http://media.specialolympics.org/soi/images/2015/section-fronts/sports/1300x800-unified-sports-w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12205" r="14660" b="2640"/>
          <a:stretch/>
        </p:blipFill>
        <p:spPr bwMode="auto">
          <a:xfrm>
            <a:off x="174812" y="202870"/>
            <a:ext cx="8820221" cy="648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95868" y="1411888"/>
            <a:ext cx="3369390" cy="5131712"/>
          </a:xfrm>
          <a:prstGeom prst="rect">
            <a:avLst/>
          </a:prstGeom>
          <a:solidFill>
            <a:srgbClr val="F5EB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 rot="10800000">
            <a:off x="-268942" y="1243395"/>
            <a:ext cx="5025385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noFill/>
          </a:ln>
          <a:effectLst>
            <a:outerShdw blurRad="50800" dist="50800" dir="70200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arallelogram 15"/>
          <p:cNvSpPr/>
          <p:nvPr/>
        </p:nvSpPr>
        <p:spPr>
          <a:xfrm rot="10800000">
            <a:off x="-268942" y="1411886"/>
            <a:ext cx="5123077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54038" y="1522672"/>
            <a:ext cx="3941208" cy="125367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89000"/>
              </a:lnSpc>
              <a:spcBef>
                <a:spcPct val="0"/>
              </a:spcBef>
              <a:buNone/>
              <a:defRPr sz="4000" b="1" baseline="0">
                <a:solidFill>
                  <a:srgbClr val="636359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It’s Time For </a:t>
            </a:r>
            <a:b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Special Olympics </a:t>
            </a:r>
            <a:b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Version 2.0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1230" y="3830695"/>
            <a:ext cx="338098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 messaging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emphasis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on radical inclusion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 digital/mobile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focus on deep relationship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Positioning ourselves as more than </a:t>
            </a:r>
            <a:b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 charity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 focus on immersive experiences </a:t>
            </a:r>
            <a:b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0240" y="3241743"/>
            <a:ext cx="318064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next chapter will feature marketing that reframes our message: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7571728" y="6356274"/>
            <a:ext cx="3498781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Ubuntu" charset="0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algn="l" defTabSz="457200" rtl="0" eaLnBrk="0" latinLnBrk="0" hangingPunct="0"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defTabSz="457200" rtl="0" eaLnBrk="0" latinLnBrk="0" hangingPunct="0"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defTabSz="457200" rtl="0" eaLnBrk="0" latinLnBrk="0" hangingPunct="0"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defTabSz="457200" rtl="0" eaLnBrk="0" latinLnBrk="0" hangingPunct="0"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/  Special Olympics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1425556"/>
            <a:ext cx="9144000" cy="582722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44513" y="214078"/>
            <a:ext cx="7412132" cy="1046064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200" b="1" dirty="0">
                <a:latin typeface="Ubuntu Medium" charset="0"/>
                <a:ea typeface="Ubuntu Medium" charset="0"/>
                <a:cs typeface="Ubuntu Medium" charset="0"/>
              </a:rPr>
              <a:t>Our 50</a:t>
            </a:r>
            <a:r>
              <a:rPr lang="en-US" sz="3200" b="1" baseline="30000" dirty="0">
                <a:latin typeface="Ubuntu Medium" charset="0"/>
                <a:ea typeface="Ubuntu Medium" charset="0"/>
                <a:cs typeface="Ubuntu Medium" charset="0"/>
              </a:rPr>
              <a:t>th</a:t>
            </a:r>
            <a:r>
              <a:rPr lang="en-US" sz="3200" b="1" dirty="0">
                <a:latin typeface="Ubuntu Medium" charset="0"/>
                <a:ea typeface="Ubuntu Medium" charset="0"/>
                <a:cs typeface="Ubuntu Medium" charset="0"/>
              </a:rPr>
              <a:t> Anniversary Celebration </a:t>
            </a:r>
            <a:r>
              <a:rPr lang="en-US" sz="3200" b="1" dirty="0" smtClean="0">
                <a:latin typeface="Ubuntu Medium" charset="0"/>
                <a:ea typeface="Ubuntu Medium" charset="0"/>
                <a:cs typeface="Ubuntu Medium" charset="0"/>
              </a:rPr>
              <a:t>Marks</a:t>
            </a:r>
            <a:endParaRPr lang="en-US" sz="3200" b="1" dirty="0">
              <a:latin typeface="Ubuntu Medium" charset="0"/>
              <a:ea typeface="Ubuntu Medium" charset="0"/>
              <a:cs typeface="Ubuntu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54038" y="6470814"/>
            <a:ext cx="3498781" cy="187325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/  </a:t>
            </a:r>
            <a:r>
              <a:rPr lang="en-US" dirty="0">
                <a:latin typeface="Ubuntu"/>
                <a:cs typeface="Ubuntu"/>
              </a:rPr>
              <a:t>Special </a:t>
            </a:r>
            <a:r>
              <a:rPr lang="en-US" dirty="0" smtClean="0">
                <a:latin typeface="Ubuntu"/>
                <a:cs typeface="Ubuntu"/>
              </a:rPr>
              <a:t>Olympics</a:t>
            </a:r>
            <a:endParaRPr lang="en-US" dirty="0">
              <a:latin typeface="Ubuntu"/>
              <a:cs typeface="Ubuntu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817" t="17625" r="75044" b="58239"/>
          <a:stretch/>
        </p:blipFill>
        <p:spPr>
          <a:xfrm>
            <a:off x="3729840" y="1439301"/>
            <a:ext cx="1999335" cy="2234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2562" t="43352" r="19972" b="24830"/>
          <a:stretch/>
        </p:blipFill>
        <p:spPr>
          <a:xfrm>
            <a:off x="900826" y="3733201"/>
            <a:ext cx="7657361" cy="20303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64311" t="39034" r="16267" b="36074"/>
          <a:stretch/>
        </p:blipFill>
        <p:spPr>
          <a:xfrm>
            <a:off x="554038" y="1088028"/>
            <a:ext cx="3139366" cy="22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44513" y="269582"/>
            <a:ext cx="7412132" cy="1046064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200" b="1" dirty="0" smtClean="0">
                <a:latin typeface="Arial" panose="020B0604020202020204" pitchFamily="34" charset="0"/>
                <a:ea typeface="Ubuntu Medium" charset="0"/>
                <a:cs typeface="Arial" panose="020B0604020202020204" pitchFamily="34" charset="0"/>
              </a:rPr>
              <a:t>Special Olympics 2.0 Overview</a:t>
            </a:r>
            <a:endParaRPr lang="en-US" sz="3200" b="1" dirty="0">
              <a:latin typeface="Arial" panose="020B0604020202020204" pitchFamily="34" charset="0"/>
              <a:ea typeface="Ubuntu Medium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66861" y="2988255"/>
            <a:ext cx="7982287" cy="791560"/>
          </a:xfrm>
          <a:prstGeom prst="roundRect">
            <a:avLst>
              <a:gd name="adj" fmla="val 730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RADICAL INCLUSION THROUGH SPORT </a:t>
            </a:r>
            <a:b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(Bring people together with actionable activity that creates inclusion)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935993" y="4506750"/>
            <a:ext cx="1794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273300" algn="l"/>
              </a:tabLst>
            </a:pP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Pillars</a:t>
            </a:r>
            <a:endParaRPr lang="en-US" sz="1000" dirty="0">
              <a:latin typeface="Arial" panose="020B0604020202020204" pitchFamily="34" charset="0"/>
              <a:ea typeface="Ubuntu Light" charset="0"/>
              <a:cs typeface="Arial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21719" y="4330003"/>
            <a:ext cx="2629988" cy="917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Communicating the need for athletes to receive levels of fitness, skill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, and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health; Celebrating when those milestones occur.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79676" y="4432261"/>
            <a:ext cx="2624343" cy="792861"/>
          </a:xfrm>
          <a:prstGeom prst="roundRect">
            <a:avLst>
              <a:gd name="adj" fmla="val 3417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Inclusive Sport &amp; Health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264008" y="5545898"/>
            <a:ext cx="2089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273300" algn="l"/>
              </a:tabLst>
            </a:pP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Our </a:t>
            </a:r>
            <a:b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Tools</a:t>
            </a:r>
            <a:endParaRPr lang="en-US" sz="1000" dirty="0">
              <a:latin typeface="Arial" panose="020B0604020202020204" pitchFamily="34" charset="0"/>
              <a:ea typeface="Ubuntu Light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66861" y="5794860"/>
            <a:ext cx="8038745" cy="363574"/>
          </a:xfrm>
          <a:prstGeom prst="roundRect">
            <a:avLst>
              <a:gd name="adj" fmla="val 730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Multiyear, multichannel marketing campaign.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1231030" y="1600515"/>
            <a:ext cx="2089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273300" algn="l"/>
              </a:tabLst>
            </a:pP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Our End </a:t>
            </a:r>
            <a:b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Goal </a:t>
            </a:r>
            <a:endParaRPr lang="en-US" sz="1000" dirty="0">
              <a:latin typeface="Arial" panose="020B0604020202020204" pitchFamily="34" charset="0"/>
              <a:ea typeface="Ubuntu Light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66861" y="1625331"/>
            <a:ext cx="7983561" cy="336230"/>
          </a:xfrm>
          <a:prstGeom prst="roundRect">
            <a:avLst>
              <a:gd name="adj" fmla="val 730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 DISCRIMINATION AGAINST PEOPLE WITH INTELLECTUAL DISABILITIES 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78091" y="5330841"/>
            <a:ext cx="8027515" cy="363574"/>
          </a:xfrm>
          <a:prstGeom prst="roundRect">
            <a:avLst>
              <a:gd name="adj" fmla="val 730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Five-year fundraising campaign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231029" y="2025042"/>
            <a:ext cx="2089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273300" algn="l"/>
              </a:tabLst>
            </a:pP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Business</a:t>
            </a:r>
            <a:b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 Objectives</a:t>
            </a:r>
            <a:endParaRPr lang="en-US" sz="1000" dirty="0">
              <a:latin typeface="Arial" panose="020B0604020202020204" pitchFamily="34" charset="0"/>
              <a:ea typeface="Ubuntu Light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1231028" y="2511677"/>
            <a:ext cx="2089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273300" algn="l"/>
              </a:tabLst>
            </a:pP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Marketing</a:t>
            </a:r>
            <a:r>
              <a:rPr lang="en-US" sz="1000" dirty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Objectives</a:t>
            </a:r>
            <a:endParaRPr lang="en-US" sz="1000" dirty="0">
              <a:latin typeface="Arial" panose="020B0604020202020204" pitchFamily="34" charset="0"/>
              <a:ea typeface="Ubuntu Light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66861" y="2107187"/>
            <a:ext cx="7983561" cy="312455"/>
          </a:xfrm>
          <a:prstGeom prst="roundRect">
            <a:avLst>
              <a:gd name="adj" fmla="val 730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$100M &amp;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100M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79676" y="2556646"/>
            <a:ext cx="7970746" cy="272875"/>
          </a:xfrm>
          <a:prstGeom prst="roundRect">
            <a:avLst>
              <a:gd name="adj" fmla="val 730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PERCEPTIONS OF SPECIAL OLYMPICS AND PEOPLE WITH INTELLECTUAL DISABILITIES 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-1264009" y="3161828"/>
            <a:ext cx="20896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273300" algn="l"/>
              </a:tabLst>
            </a:pP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Brand </a:t>
            </a:r>
            <a:b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Essence </a:t>
            </a:r>
          </a:p>
          <a:p>
            <a:pPr algn="r">
              <a:tabLst>
                <a:tab pos="2273300" algn="l"/>
              </a:tabLst>
            </a:pP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&amp; </a:t>
            </a:r>
            <a:r>
              <a:rPr lang="en-US" sz="1000" dirty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Action </a:t>
            </a:r>
            <a:endParaRPr lang="en-US" sz="1000" dirty="0">
              <a:latin typeface="Arial" panose="020B0604020202020204" pitchFamily="34" charset="0"/>
              <a:ea typeface="Ubuntu Light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80693" y="4432262"/>
            <a:ext cx="2624343" cy="792860"/>
          </a:xfrm>
          <a:prstGeom prst="roundRect">
            <a:avLst>
              <a:gd name="adj" fmla="val 3417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Unified Generation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281263" y="4432262"/>
            <a:ext cx="2624343" cy="792860"/>
          </a:xfrm>
          <a:prstGeom prst="roundRect">
            <a:avLst>
              <a:gd name="adj" fmla="val 3417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Athlete Empowerment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79676" y="3933368"/>
            <a:ext cx="7982287" cy="396635"/>
          </a:xfrm>
          <a:prstGeom prst="roundRect">
            <a:avLst>
              <a:gd name="adj" fmla="val 730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come in June.</a:t>
            </a:r>
            <a:endParaRPr 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224217" y="3921326"/>
            <a:ext cx="2089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273300" algn="l"/>
              </a:tabLst>
            </a:pP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Brand </a:t>
            </a:r>
            <a:b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Line</a:t>
            </a:r>
            <a:endParaRPr lang="en-US" sz="1000" dirty="0">
              <a:latin typeface="Arial" panose="020B0604020202020204" pitchFamily="34" charset="0"/>
              <a:ea typeface="Ubuntu Light" charset="0"/>
              <a:cs typeface="Arial" panose="020B0604020202020204" pitchFamily="34" charset="0"/>
            </a:endParaRP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922592" y="6563521"/>
            <a:ext cx="3498781" cy="1873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r="79"/>
          <a:stretch/>
        </p:blipFill>
        <p:spPr>
          <a:xfrm flipH="1">
            <a:off x="280415" y="245755"/>
            <a:ext cx="8552689" cy="6412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Special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Olympics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868" y="1530012"/>
            <a:ext cx="3369390" cy="4288898"/>
          </a:xfrm>
          <a:prstGeom prst="rect">
            <a:avLst/>
          </a:prstGeom>
          <a:solidFill>
            <a:srgbClr val="F5EB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arallelogram 12"/>
          <p:cNvSpPr/>
          <p:nvPr/>
        </p:nvSpPr>
        <p:spPr>
          <a:xfrm rot="10800000">
            <a:off x="-268942" y="629244"/>
            <a:ext cx="5025385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noFill/>
          </a:ln>
          <a:effectLst>
            <a:outerShdw blurRad="50800" dist="50800" dir="70200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arallelogram 13"/>
          <p:cNvSpPr/>
          <p:nvPr/>
        </p:nvSpPr>
        <p:spPr>
          <a:xfrm rot="10800000">
            <a:off x="-268942" y="797735"/>
            <a:ext cx="5123077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54038" y="1182175"/>
            <a:ext cx="3941208" cy="125367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89000"/>
              </a:lnSpc>
              <a:spcBef>
                <a:spcPct val="0"/>
              </a:spcBef>
              <a:buNone/>
              <a:defRPr sz="4000" b="1" baseline="0">
                <a:solidFill>
                  <a:srgbClr val="636359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$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100M Dollars &amp;</a:t>
            </a:r>
            <a:endParaRPr lang="en-US" sz="3000" dirty="0" smtClean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100M People 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0" y="2578053"/>
            <a:ext cx="3015595" cy="371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endParaRPr lang="en-US" sz="900" dirty="0" smtClean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000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Fundraising &amp; Engagement Opportunities for Programs, Regions &amp; SOI</a:t>
            </a:r>
            <a:br>
              <a:rPr lang="en-US" sz="2000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000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Funding to Support Scope &amp; Scale</a:t>
            </a:r>
          </a:p>
          <a:p>
            <a:pPr>
              <a:spcAft>
                <a:spcPts val="800"/>
              </a:spcAft>
            </a:pPr>
            <a:endParaRPr lang="en-US" dirty="0"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7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50125"/>
            <a:ext cx="8775511" cy="64928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46971" y="6377151"/>
            <a:ext cx="3498781" cy="187325"/>
          </a:xfrm>
        </p:spPr>
        <p:txBody>
          <a:bodyPr/>
          <a:lstStyle/>
          <a:p>
            <a:fld id="{F4B88F72-1EA4-FE40-A5CA-BD0111E6622B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Special Olympics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76215" y="556516"/>
            <a:ext cx="4025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OPERATE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TODAY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, </a:t>
            </a:r>
          </a:p>
          <a:p>
            <a:pPr fontAlgn="b"/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SECURE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THE FUTURE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1749" y="1755650"/>
            <a:ext cx="4135271" cy="3880876"/>
          </a:xfrm>
          <a:prstGeom prst="rect">
            <a:avLst/>
          </a:prstGeom>
          <a:solidFill>
            <a:srgbClr val="F5EB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8950" y="1412044"/>
            <a:ext cx="386183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GB" sz="1600" dirty="0" smtClean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     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40% Annual Fund </a:t>
            </a:r>
          </a:p>
          <a:p>
            <a:pPr fontAlgn="b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60%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GameChanger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 Investment Fund</a:t>
            </a:r>
            <a:endParaRPr lang="en-GB" sz="2400" b="1" dirty="0" smtClean="0">
              <a:solidFill>
                <a:srgbClr val="FF0000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DONOR FLEXIBILITY</a:t>
            </a:r>
          </a:p>
          <a:p>
            <a:pPr fontAlgn="b"/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Regions</a:t>
            </a:r>
          </a:p>
          <a:p>
            <a:pPr fontAlgn="b"/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Pillars</a:t>
            </a:r>
          </a:p>
          <a:p>
            <a:pPr fontAlgn="b"/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Other Restrictions</a:t>
            </a:r>
          </a:p>
          <a:p>
            <a:pPr fontAlgn="b"/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Unrestricted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marL="742950" lvl="1" indent="-285750" fontAlgn="b">
              <a:buFont typeface="Arial" charset="0"/>
              <a:buChar char="•"/>
            </a:pP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 fontAlgn="b">
              <a:buFont typeface="Arial" charset="0"/>
              <a:buChar char="•"/>
            </a:pP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 fontAlgn="b">
              <a:buFont typeface="Arial" charset="0"/>
              <a:buChar char="•"/>
            </a:pP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endParaRPr lang="en-GB" sz="2000" dirty="0" smtClean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endParaRPr lang="en-GB" sz="2000" dirty="0" smtClean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endParaRPr lang="en-GB" sz="2000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/>
            </a:r>
            <a:b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endParaRPr lang="en-GB" sz="2400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r>
              <a:rPr lang="en-US" smtClean="0">
                <a:solidFill>
                  <a:srgbClr val="2E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Special Olympics</a:t>
            </a:r>
            <a:endParaRPr lang="en-US" dirty="0" smtClean="0">
              <a:solidFill>
                <a:srgbClr val="2E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1947" y="1270392"/>
            <a:ext cx="3988873" cy="393003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1947" y="1343807"/>
            <a:ext cx="414263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GB" sz="1200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 fontAlgn="b"/>
            <a:r>
              <a:rPr lang="en-GB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OPERATE TODAY </a:t>
            </a:r>
            <a:r>
              <a:rPr lang="mr-IN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Avenir Next Heavy" charset="0"/>
                <a:cs typeface="Avenir Next Heavy" charset="0"/>
              </a:rPr>
              <a:t>–</a:t>
            </a:r>
            <a:r>
              <a:rPr lang="en-GB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 SECURE THE FUTURE</a:t>
            </a:r>
            <a:endParaRPr lang="en-GB" sz="1600" b="1" dirty="0" smtClean="0">
              <a:solidFill>
                <a:srgbClr val="FFFFFF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     </a:t>
            </a:r>
            <a:endParaRPr lang="en-US" sz="1600" dirty="0" smtClean="0">
              <a:solidFill>
                <a:srgbClr val="FFFFFF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40% Annual Fund </a:t>
            </a:r>
          </a:p>
          <a:p>
            <a:pPr fontAlgn="b"/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60% </a:t>
            </a:r>
            <a:r>
              <a:rPr lang="en-US" dirty="0" err="1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GameChanger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 Investment Fund</a:t>
            </a:r>
            <a:endParaRPr lang="en-GB" b="1" dirty="0" smtClean="0">
              <a:solidFill>
                <a:srgbClr val="FFFFFF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endParaRPr lang="en-GB" b="1" dirty="0" smtClean="0">
              <a:solidFill>
                <a:srgbClr val="FFFFFF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endParaRPr lang="en-GB" b="1" dirty="0">
              <a:solidFill>
                <a:srgbClr val="FFFFFF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r>
              <a:rPr lang="en-GB" b="1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DONOR FLEXIBILITY</a:t>
            </a:r>
          </a:p>
          <a:p>
            <a:pPr fontAlgn="b"/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Regions</a:t>
            </a:r>
          </a:p>
          <a:p>
            <a:pPr fontAlgn="b"/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Pillars</a:t>
            </a:r>
          </a:p>
          <a:p>
            <a:pPr fontAlgn="b"/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Other Restrictions</a:t>
            </a:r>
          </a:p>
          <a:p>
            <a:pPr fontAlgn="b"/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Unrestricted</a:t>
            </a:r>
            <a:endParaRPr lang="en-US" dirty="0" smtClean="0">
              <a:solidFill>
                <a:srgbClr val="FFFFFF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marL="742950" lvl="1" indent="-285750" fontAlgn="b">
              <a:buFont typeface="Arial" charset="0"/>
              <a:buChar char="•"/>
            </a:pPr>
            <a:endParaRPr lang="en-US" sz="1700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 fontAlgn="b">
              <a:buFont typeface="Arial" charset="0"/>
              <a:buChar char="•"/>
            </a:pPr>
            <a:endParaRPr lang="en-US" sz="17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 fontAlgn="b">
              <a:buFont typeface="Arial" charset="0"/>
              <a:buChar char="•"/>
            </a:pPr>
            <a:endParaRPr lang="en-GB" sz="17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endParaRPr lang="en-GB" sz="1700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endParaRPr lang="en-GB" sz="1700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endParaRPr lang="en-GB" sz="17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r>
              <a:rPr lang="en-GB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endParaRPr lang="en-GB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endParaRPr lang="en-GB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" t="-210" r="24918" b="221"/>
          <a:stretch/>
        </p:blipFill>
        <p:spPr>
          <a:xfrm>
            <a:off x="232011" y="192038"/>
            <a:ext cx="8666329" cy="64817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5868" y="1411887"/>
            <a:ext cx="3369390" cy="4767763"/>
          </a:xfrm>
          <a:prstGeom prst="rect">
            <a:avLst/>
          </a:prstGeom>
          <a:solidFill>
            <a:srgbClr val="F5EB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arallelogram 9"/>
          <p:cNvSpPr/>
          <p:nvPr/>
        </p:nvSpPr>
        <p:spPr>
          <a:xfrm rot="10800000">
            <a:off x="-268942" y="629244"/>
            <a:ext cx="5025385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noFill/>
          </a:ln>
          <a:effectLst>
            <a:outerShdw blurRad="50800" dist="50800" dir="70200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arallelogram 11"/>
          <p:cNvSpPr/>
          <p:nvPr/>
        </p:nvSpPr>
        <p:spPr>
          <a:xfrm rot="10800000">
            <a:off x="-268942" y="797735"/>
            <a:ext cx="5123077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7524" y="2617110"/>
            <a:ext cx="313014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Sales Materials to Meet Your Program’s/Region’s Needs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Collaborative Low Donor Opportunities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Digital </a:t>
            </a:r>
            <a:r>
              <a:rPr lang="en-US" dirty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Activations to Build Revenue &amp; Donor </a:t>
            </a:r>
            <a:r>
              <a:rPr lang="en-US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Base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Events: Chicago </a:t>
            </a:r>
            <a:r>
              <a:rPr lang="en-US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2018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Corporate/Foundation/</a:t>
            </a:r>
            <a:br>
              <a:rPr lang="en-US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Strategic Gifts/Events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54038" y="1182175"/>
            <a:ext cx="3941208" cy="125367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89000"/>
              </a:lnSpc>
              <a:spcBef>
                <a:spcPct val="0"/>
              </a:spcBef>
              <a:buNone/>
              <a:defRPr sz="4000" b="1" baseline="0">
                <a:solidFill>
                  <a:srgbClr val="636359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Program Collaboration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 bwMode="auto">
          <a:xfrm>
            <a:off x="554038" y="6325232"/>
            <a:ext cx="3498781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chemeClr val="tx1"/>
                </a:solidFill>
                <a:latin typeface="Ubuntu" charset="0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algn="l" defTabSz="457200" rtl="0" eaLnBrk="0" latinLnBrk="0" hangingPunct="0"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defTabSz="457200" rtl="0" eaLnBrk="0" latinLnBrk="0" hangingPunct="0"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defTabSz="457200" rtl="0" eaLnBrk="0" latinLnBrk="0" hangingPunct="0"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defTabSz="457200" rtl="0" eaLnBrk="0" latinLnBrk="0" hangingPunct="0"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/  Special Olympics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r="24920" b="4123"/>
          <a:stretch/>
        </p:blipFill>
        <p:spPr>
          <a:xfrm>
            <a:off x="166254" y="176625"/>
            <a:ext cx="8778241" cy="64569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915" y="442633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-1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Ubuntu Light" pitchFamily="34" charset="0"/>
              </a:rPr>
              <a:t>50</a:t>
            </a:r>
            <a:r>
              <a:rPr lang="en-US" sz="3200" b="1" spc="-1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Ubuntu Light" pitchFamily="34" charset="0"/>
              </a:rPr>
              <a:t>th</a:t>
            </a:r>
            <a:r>
              <a:rPr lang="en-US" sz="3200" b="1" spc="-1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Ubuntu Light" pitchFamily="34" charset="0"/>
              </a:rPr>
              <a:t> Anniversary </a:t>
            </a:r>
            <a:br>
              <a:rPr lang="en-US" sz="3200" b="1" spc="-1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Ubuntu Light" pitchFamily="34" charset="0"/>
              </a:rPr>
            </a:br>
            <a:r>
              <a:rPr lang="en-US" sz="3200" b="1" spc="-1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Ubuntu Light" pitchFamily="34" charset="0"/>
              </a:rPr>
              <a:t>Chicago Event Calendar</a:t>
            </a:r>
            <a:endParaRPr lang="en-US" sz="3200" b="1" spc="-1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Ubuntu Light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74927"/>
              </p:ext>
            </p:extLst>
          </p:nvPr>
        </p:nvGraphicFramePr>
        <p:xfrm>
          <a:off x="4522124" y="2122057"/>
          <a:ext cx="4147424" cy="31466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4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417">
                  <a:extLst>
                    <a:ext uri="{9D8B030D-6E8A-4147-A177-3AD203B41FA5}">
                      <a16:colId xmlns:a16="http://schemas.microsoft.com/office/drawing/2014/main" val="193809912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50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Tuesday </a:t>
                      </a:r>
                      <a:br>
                        <a:rPr lang="en-US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Unified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Football Cup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</a:rPr>
                        <a:t>Divisioning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</a:p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Group Stages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8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Wednesday 18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Unified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Football Cup Group Stages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8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Thursday </a:t>
                      </a:r>
                      <a:br>
                        <a:rPr lang="en-US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Unified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Football Cup Group Stages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4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Friday </a:t>
                      </a:r>
                      <a:br>
                        <a:rPr lang="en-US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Unified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Football Cup Semi Finals</a:t>
                      </a:r>
                    </a:p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&amp; Finals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36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Saturday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70C0"/>
                          </a:solidFill>
                        </a:rPr>
                        <a:t>50</a:t>
                      </a:r>
                      <a:r>
                        <a:rPr lang="en-US" sz="1200" b="1" baseline="30000" dirty="0" smtClean="0">
                          <a:solidFill>
                            <a:srgbClr val="0070C0"/>
                          </a:solidFill>
                        </a:rPr>
                        <a:t>th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</a:rPr>
                        <a:t> Anniversary  Concert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Global Day of Inclusion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21035" y="6303627"/>
            <a:ext cx="3498781" cy="1873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 Special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Olympics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_AP_Presentation">
  <a:themeElements>
    <a:clrScheme name="Special Olympics">
      <a:dk1>
        <a:srgbClr val="46473E"/>
      </a:dk1>
      <a:lt1>
        <a:srgbClr val="FFFFFF"/>
      </a:lt1>
      <a:dk2>
        <a:srgbClr val="000000"/>
      </a:dk2>
      <a:lt2>
        <a:srgbClr val="808080"/>
      </a:lt2>
      <a:accent1>
        <a:srgbClr val="CD0920"/>
      </a:accent1>
      <a:accent2>
        <a:srgbClr val="DF6521"/>
      </a:accent2>
      <a:accent3>
        <a:srgbClr val="E78E23"/>
      </a:accent3>
      <a:accent4>
        <a:srgbClr val="000000"/>
      </a:accent4>
      <a:accent5>
        <a:srgbClr val="900D69"/>
      </a:accent5>
      <a:accent6>
        <a:srgbClr val="005193"/>
      </a:accent6>
      <a:hlink>
        <a:srgbClr val="3C97B8"/>
      </a:hlink>
      <a:folHlink>
        <a:srgbClr val="00577A"/>
      </a:folHlink>
    </a:clrScheme>
    <a:fontScheme name="Title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SO_AP_Presentation.potx</Template>
  <TotalTime>873</TotalTime>
  <Words>719</Words>
  <Application>Microsoft Office PowerPoint</Application>
  <PresentationFormat>On-screen Show (4:3)</PresentationFormat>
  <Paragraphs>239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MS PGothic</vt:lpstr>
      <vt:lpstr>Arial</vt:lpstr>
      <vt:lpstr>Avenir Book</vt:lpstr>
      <vt:lpstr>Avenir Next</vt:lpstr>
      <vt:lpstr>Avenir Next Heavy</vt:lpstr>
      <vt:lpstr>Avenir Next Medium</vt:lpstr>
      <vt:lpstr>Calibri</vt:lpstr>
      <vt:lpstr>Gill Sans</vt:lpstr>
      <vt:lpstr>Helvetica Neue</vt:lpstr>
      <vt:lpstr>Ubuntu</vt:lpstr>
      <vt:lpstr>Ubuntu Light</vt:lpstr>
      <vt:lpstr>Ubuntu Medium</vt:lpstr>
      <vt:lpstr>ヒラギノ角ゴ ProN W3</vt:lpstr>
      <vt:lpstr>SO_AP_Presentation</vt:lpstr>
      <vt:lpstr>Body White copy</vt:lpstr>
      <vt:lpstr>Special Olympics  50th Anniversary </vt:lpstr>
      <vt:lpstr>We have the perfect pivot point  to reframe our movement message.</vt:lpstr>
      <vt:lpstr>A picture paints a thousand words</vt:lpstr>
      <vt:lpstr>Our 50th Anniversary Celebration Marks</vt:lpstr>
      <vt:lpstr>Special Olympics 2.0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2017</vt:lpstr>
      <vt:lpstr>2017: Program Call to Action</vt:lpstr>
      <vt:lpstr>Thank you!  </vt:lpstr>
    </vt:vector>
  </TitlesOfParts>
  <Company>Zero-G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Ciaran OGaora</dc:creator>
  <cp:lastModifiedBy>Nikki Villanueva</cp:lastModifiedBy>
  <cp:revision>89</cp:revision>
  <dcterms:created xsi:type="dcterms:W3CDTF">2012-07-11T16:39:32Z</dcterms:created>
  <dcterms:modified xsi:type="dcterms:W3CDTF">2017-12-21T15:07:02Z</dcterms:modified>
</cp:coreProperties>
</file>